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99" r:id="rId2"/>
    <p:sldId id="332" r:id="rId3"/>
    <p:sldId id="338" r:id="rId4"/>
    <p:sldId id="333" r:id="rId5"/>
    <p:sldId id="334" r:id="rId6"/>
    <p:sldId id="331" r:id="rId7"/>
    <p:sldId id="336" r:id="rId8"/>
    <p:sldId id="337" r:id="rId9"/>
    <p:sldId id="335" r:id="rId10"/>
    <p:sldId id="300" r:id="rId11"/>
    <p:sldId id="302" r:id="rId12"/>
    <p:sldId id="322" r:id="rId13"/>
    <p:sldId id="301" r:id="rId14"/>
    <p:sldId id="298" r:id="rId15"/>
    <p:sldId id="303" r:id="rId16"/>
    <p:sldId id="326" r:id="rId17"/>
    <p:sldId id="304" r:id="rId18"/>
    <p:sldId id="321" r:id="rId19"/>
    <p:sldId id="339" r:id="rId20"/>
    <p:sldId id="340" r:id="rId21"/>
    <p:sldId id="341" r:id="rId22"/>
    <p:sldId id="327" r:id="rId23"/>
    <p:sldId id="323" r:id="rId24"/>
    <p:sldId id="320" r:id="rId25"/>
    <p:sldId id="319" r:id="rId26"/>
    <p:sldId id="315" r:id="rId27"/>
    <p:sldId id="325" r:id="rId28"/>
    <p:sldId id="324" r:id="rId29"/>
    <p:sldId id="353" r:id="rId30"/>
    <p:sldId id="372" r:id="rId31"/>
    <p:sldId id="373" r:id="rId32"/>
    <p:sldId id="374" r:id="rId33"/>
    <p:sldId id="318" r:id="rId34"/>
    <p:sldId id="317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30" r:id="rId4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76"/>
    <p:restoredTop sz="86409"/>
  </p:normalViewPr>
  <p:slideViewPr>
    <p:cSldViewPr snapToGrid="0" snapToObjects="1">
      <p:cViewPr varScale="1">
        <p:scale>
          <a:sx n="70" d="100"/>
          <a:sy n="70" d="100"/>
        </p:scale>
        <p:origin x="192" y="464"/>
      </p:cViewPr>
      <p:guideLst/>
    </p:cSldViewPr>
  </p:slideViewPr>
  <p:outlineViewPr>
    <p:cViewPr>
      <p:scale>
        <a:sx n="33" d="100"/>
        <a:sy n="33" d="100"/>
      </p:scale>
      <p:origin x="0" y="-121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dirty="0"/>
              <a:t>Jesień 2018  - Zebranie obrazków i przemyśleń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Czerwiec 2019 </a:t>
            </a:r>
            <a:r>
              <a:rPr lang="mr-IN" dirty="0"/>
              <a:t>–</a:t>
            </a:r>
            <a:r>
              <a:rPr lang="pl-PL" dirty="0"/>
              <a:t> dalsza praca 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Maj 2020 – </a:t>
            </a:r>
            <a:r>
              <a:rPr lang="pl-PL" dirty="0" err="1"/>
              <a:t>dodate</a:t>
            </a:r>
            <a:r>
              <a:rPr lang="pl-PL" dirty="0"/>
              <a:t> z apologetyki obraz prawdy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/>
              <a:t>wojtek@pp.org.pl</a:t>
            </a:r>
            <a:endParaRPr lang="pl-PL" dirty="0"/>
          </a:p>
          <a:p>
            <a:pPr algn="r"/>
            <a:r>
              <a:rPr lang="pl-PL" dirty="0"/>
              <a:t>http://</a:t>
            </a:r>
            <a:r>
              <a:rPr lang="pl-PL" dirty="0" err="1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tezy 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8892721" y="-202034"/>
            <a:ext cx="2714228" cy="2459877"/>
            <a:chOff x="1382943" y="2508664"/>
            <a:chExt cx="3837095" cy="3477520"/>
          </a:xfrm>
        </p:grpSpPr>
        <p:sp>
          <p:nvSpPr>
            <p:cNvPr id="8" name="Owal 7"/>
            <p:cNvSpPr/>
            <p:nvPr/>
          </p:nvSpPr>
          <p:spPr>
            <a:xfrm>
              <a:off x="2321177" y="3184044"/>
              <a:ext cx="2898861" cy="2126764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  <a:softEdge rad="622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349692">
              <a:off x="1382943" y="2508664"/>
              <a:ext cx="3601878" cy="3477520"/>
            </a:xfrm>
            <a:prstGeom prst="cube">
              <a:avLst>
                <a:gd name="adj" fmla="val 55231"/>
              </a:avLst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  <a:softEdge rad="469900"/>
            </a:effectLst>
            <a:extLst/>
          </p:spPr>
          <p:txBody>
            <a:bodyPr wrap="none" anchor="ctr"/>
            <a:lstStyle/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Panteizm i 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1625918" y="2770644"/>
            <a:ext cx="2718896" cy="34841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275702">
            <a:off x="702786" y="2499372"/>
            <a:ext cx="4100543" cy="4011763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Owal 10"/>
          <p:cNvSpPr/>
          <p:nvPr/>
        </p:nvSpPr>
        <p:spPr>
          <a:xfrm>
            <a:off x="8070040" y="1944808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2" name="PoleTekstowe 11"/>
          <p:cNvSpPr txBox="1"/>
          <p:nvPr/>
        </p:nvSpPr>
        <p:spPr>
          <a:xfrm>
            <a:off x="8605970" y="2315165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198452" y="3487502"/>
            <a:ext cx="3171838" cy="294656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117543" y="4108500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>
                <a:solidFill>
                  <a:srgbClr val="A9920F"/>
                </a:solidFill>
              </a:rPr>
              <a:t>_</a:t>
            </a:r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462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KFC, 19 czerwca 2019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/>
              <a:t>Panteizm </a:t>
            </a:r>
            <a:r>
              <a:rPr lang="pl-PL" dirty="0"/>
              <a:t>i ateizm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2321177" y="3184044"/>
            <a:ext cx="2898861" cy="2126764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349692">
            <a:off x="1166396" y="2375936"/>
            <a:ext cx="4033310" cy="3894055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358798" y="3795335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Zaokrąglony prostokąt 15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437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dirty="0"/>
              <a:t>Panteizm trudno porównywać z czymkolwiek</a:t>
            </a:r>
          </a:p>
        </p:txBody>
      </p:sp>
      <p:sp>
        <p:nvSpPr>
          <p:cNvPr id="8" name="Owal 7"/>
          <p:cNvSpPr/>
          <p:nvPr/>
        </p:nvSpPr>
        <p:spPr>
          <a:xfrm rot="797628">
            <a:off x="4849505" y="3245694"/>
            <a:ext cx="3182279" cy="22254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47320">
            <a:off x="3702788" y="2454022"/>
            <a:ext cx="4427641" cy="4074781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1564341">
            <a:off x="4879418" y="3905937"/>
            <a:ext cx="2823234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7797114" y="5807220"/>
            <a:ext cx="391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Bóg jest wszystkim i wszystko jest Bogiem ale nie próbuj tego zrozumieć.</a:t>
            </a:r>
          </a:p>
        </p:txBody>
      </p:sp>
    </p:spTree>
    <p:extLst>
      <p:ext uri="{BB962C8B-B14F-4D97-AF65-F5344CB8AC3E}">
        <p14:creationId xmlns:p14="http://schemas.microsoft.com/office/powerpoint/2010/main" val="204389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6255327" y="1658730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lewo i prawo 10"/>
          <p:cNvSpPr/>
          <p:nvPr/>
        </p:nvSpPr>
        <p:spPr>
          <a:xfrm>
            <a:off x="5028386" y="5313769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Judaizm,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ateistyczne?</a:t>
            </a:r>
          </a:p>
          <a:p>
            <a:pPr lvl="1"/>
            <a:r>
              <a:rPr lang="pl-PL" dirty="0"/>
              <a:t>Ponoć buddyzm, ale to trudno wykazać z uwagi na jego panteizm.</a:t>
            </a:r>
          </a:p>
          <a:p>
            <a:pPr lvl="1"/>
            <a:r>
              <a:rPr lang="pl-PL" dirty="0"/>
              <a:t>Ceremoniał świecki państw zachodnich.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podejścia wyznawców 3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wszechświat.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w Boga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Szuka</a:t>
            </a:r>
            <a:r>
              <a:rPr lang="pl-PL" dirty="0"/>
              <a:t> objawienia się Boga.</a:t>
            </a:r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625F2747-044D-2A48-AF37-8259D9854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5900" dirty="0"/>
              <a:t>Obraz prawdy</a:t>
            </a:r>
            <a:endParaRPr lang="pl-PL" altLang="pl-PL" dirty="0"/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BF017153-2399-344E-980F-88CF1FED7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altLang="pl-PL" sz="2000" dirty="0"/>
              <a:t>Odtworzone z </a:t>
            </a:r>
          </a:p>
          <a:p>
            <a:pPr algn="r"/>
            <a:r>
              <a:rPr lang="pl-PL" altLang="pl-PL" sz="2000" dirty="0"/>
              <a:t>Raport o stanie</a:t>
            </a:r>
            <a:br>
              <a:rPr lang="pl-PL" altLang="pl-PL" sz="2000" dirty="0"/>
            </a:br>
            <a:r>
              <a:rPr lang="pl-PL" altLang="pl-PL" sz="2000" dirty="0"/>
              <a:t>projektu 3S-R</a:t>
            </a:r>
          </a:p>
          <a:p>
            <a:pPr algn="r" eaLnBrk="1" hangingPunct="1"/>
            <a:r>
              <a:rPr lang="pl-PL" altLang="pl-PL" sz="2000" dirty="0"/>
              <a:t>Wersja robocza, 14 listopada 2013 r.</a:t>
            </a:r>
            <a:br>
              <a:rPr lang="pl-PL" altLang="pl-PL" sz="2000" dirty="0"/>
            </a:br>
            <a:endParaRPr lang="pl-PL" altLang="pl-PL" sz="2000" dirty="0"/>
          </a:p>
        </p:txBody>
      </p:sp>
      <p:pic>
        <p:nvPicPr>
          <p:cNvPr id="6148" name="Obraz 3">
            <a:extLst>
              <a:ext uri="{FF2B5EF4-FFF2-40B4-BE49-F238E27FC236}">
                <a16:creationId xmlns:a16="http://schemas.microsoft.com/office/drawing/2014/main" id="{7B68DC30-58F9-3E45-B169-154D5C4AA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4835526"/>
            <a:ext cx="1390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1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	</a:t>
            </a:r>
            <a:r>
              <a:rPr lang="pl-PL" sz="5400" dirty="0"/>
              <a:t>Dla Boga nie jest ważne co robisz, ważne jest kim jesteś?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Przedyskutujmy kontrowersyjność tej tezy.</a:t>
            </a:r>
          </a:p>
          <a:p>
            <a:pPr lvl="1"/>
            <a:r>
              <a:rPr lang="pl-PL" dirty="0"/>
              <a:t>Kim jestem -&gt; Tożsamość.</a:t>
            </a:r>
          </a:p>
          <a:p>
            <a:pPr lvl="1"/>
            <a:r>
              <a:rPr lang="pl-PL" dirty="0"/>
              <a:t>Co robię? -&gt; Tożsamość.</a:t>
            </a:r>
          </a:p>
          <a:p>
            <a:endParaRPr lang="pl-PL" dirty="0"/>
          </a:p>
          <a:p>
            <a:r>
              <a:rPr lang="pl-PL" dirty="0"/>
              <a:t>Patrz wykład: Tożsamość a działania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 rot="515074">
            <a:off x="7142445" y="4545639"/>
            <a:ext cx="4550785" cy="1879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/>
              <a:t>Zdanie #11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Ponieważ roznoszę listy więc jestem listonoszem.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#12</a:t>
            </a:r>
            <a:br>
              <a:rPr lang="pl-PL" sz="1200" dirty="0"/>
            </a:br>
            <a:r>
              <a:rPr lang="pl-PL" sz="1200" dirty="0"/>
              <a:t>  </a:t>
            </a:r>
            <a:r>
              <a:rPr lang="pl-PL" sz="1200" i="1" dirty="0"/>
              <a:t>Jestem listonoszem. Moja praca to roznoszenie listów.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#21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Kradnę więc jestem złodziejem.</a:t>
            </a:r>
          </a:p>
          <a:p>
            <a:pPr marL="0" indent="0">
              <a:buNone/>
            </a:pPr>
            <a:r>
              <a:rPr lang="pl-PL" sz="1200" dirty="0"/>
              <a:t>Zdanie #22</a:t>
            </a:r>
            <a:br>
              <a:rPr lang="pl-PL" sz="1200" dirty="0"/>
            </a:br>
            <a:r>
              <a:rPr lang="pl-PL" sz="1200" dirty="0"/>
              <a:t>    </a:t>
            </a:r>
            <a:r>
              <a:rPr lang="pl-PL" sz="1200" i="1" dirty="0"/>
              <a:t>Jestem złodziejem, więc kradnę.</a:t>
            </a:r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>
            <a:extLst>
              <a:ext uri="{FF2B5EF4-FFF2-40B4-BE49-F238E27FC236}">
                <a16:creationId xmlns:a16="http://schemas.microsoft.com/office/drawing/2014/main" id="{E10F2E36-1C65-2A43-A2E3-34E2CEB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Przedsiębiorstwo</a:t>
            </a:r>
          </a:p>
        </p:txBody>
      </p:sp>
      <p:grpSp>
        <p:nvGrpSpPr>
          <p:cNvPr id="30723" name="Grupa 41">
            <a:extLst>
              <a:ext uri="{FF2B5EF4-FFF2-40B4-BE49-F238E27FC236}">
                <a16:creationId xmlns:a16="http://schemas.microsoft.com/office/drawing/2014/main" id="{87289A52-0BB0-0B44-BAB6-8418EE70FC88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00601" y="2763839"/>
            <a:ext cx="1439863" cy="1366837"/>
            <a:chOff x="3276600" y="2763838"/>
            <a:chExt cx="1439863" cy="1366837"/>
          </a:xfrm>
        </p:grpSpPr>
        <p:sp>
          <p:nvSpPr>
            <p:cNvPr id="9" name="Schemat blokowy: pamięć o dostępie bezpośrednim 8">
              <a:extLst>
                <a:ext uri="{FF2B5EF4-FFF2-40B4-BE49-F238E27FC236}">
                  <a16:creationId xmlns:a16="http://schemas.microsoft.com/office/drawing/2014/main" id="{D9038A65-27AE-874D-BF88-492A511799F5}"/>
                </a:ext>
              </a:extLst>
            </p:cNvPr>
            <p:cNvSpPr/>
            <p:nvPr/>
          </p:nvSpPr>
          <p:spPr>
            <a:xfrm>
              <a:off x="3276600" y="3267075"/>
              <a:ext cx="1439863" cy="863600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0" name="Schemat blokowy: dysk magnetyczny 9">
              <a:extLst>
                <a:ext uri="{FF2B5EF4-FFF2-40B4-BE49-F238E27FC236}">
                  <a16:creationId xmlns:a16="http://schemas.microsoft.com/office/drawing/2014/main" id="{D0A99EEE-AF17-2444-BAA9-32696F2A2EB0}"/>
                </a:ext>
              </a:extLst>
            </p:cNvPr>
            <p:cNvSpPr/>
            <p:nvPr/>
          </p:nvSpPr>
          <p:spPr>
            <a:xfrm>
              <a:off x="3563938" y="2762250"/>
              <a:ext cx="576262" cy="1150938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30724" name="pole tekstowe 29">
            <a:extLst>
              <a:ext uri="{FF2B5EF4-FFF2-40B4-BE49-F238E27FC236}">
                <a16:creationId xmlns:a16="http://schemas.microsoft.com/office/drawing/2014/main" id="{BF3BB4FD-E229-E44C-A387-64B1484C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598988"/>
            <a:ext cx="77755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b="1" i="1"/>
              <a:t>Definicja:</a:t>
            </a:r>
            <a:br>
              <a:rPr kumimoji="0" lang="pl-PL" altLang="pl-PL" b="1" i="1"/>
            </a:br>
            <a:r>
              <a:rPr kumimoji="0" lang="pl-PL" altLang="pl-PL" i="1"/>
              <a:t>Przedsiębiorstwo to </a:t>
            </a:r>
            <a:r>
              <a:rPr kumimoji="0" lang="pl-PL" altLang="pl-PL" i="1" u="sng"/>
              <a:t>zorganizowane</a:t>
            </a:r>
            <a:r>
              <a:rPr kumimoji="0" lang="pl-PL" altLang="pl-PL" i="1"/>
              <a:t> elementy służące do prowadzenia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106951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Możliwe sposoby </a:t>
            </a:r>
            <a:br>
              <a:rPr lang="pl-PL" altLang="pl-PL"/>
            </a:br>
            <a:r>
              <a:rPr lang="pl-PL" altLang="pl-PL"/>
              <a:t>opisu przedsiębiorstwa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Struktura, podmioty, działy, odpowiedzialności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Procesy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D714C439-E364-DF4C-AD11-CC6B0ABE6CAB}"/>
              </a:ext>
            </a:extLst>
          </p:cNvPr>
          <p:cNvCxnSpPr/>
          <p:nvPr/>
        </p:nvCxnSpPr>
        <p:spPr>
          <a:xfrm>
            <a:off x="7064376" y="3094039"/>
            <a:ext cx="1069975" cy="1952625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pole tekstowe 29">
            <a:extLst>
              <a:ext uri="{FF2B5EF4-FFF2-40B4-BE49-F238E27FC236}">
                <a16:creationId xmlns:a16="http://schemas.microsoft.com/office/drawing/2014/main" id="{F6CC1D28-8EE2-DB4A-A3A5-D5990E7C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1" y="5046663"/>
            <a:ext cx="249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Dane do budżetu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i wizji finansowej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Model finansowy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9E1E00C-30F6-4B4B-96A1-AC317781F20D}"/>
              </a:ext>
            </a:extLst>
          </p:cNvPr>
          <p:cNvCxnSpPr>
            <a:endCxn id="31756" idx="1"/>
          </p:cNvCxnSpPr>
          <p:nvPr/>
        </p:nvCxnSpPr>
        <p:spPr>
          <a:xfrm>
            <a:off x="6240464" y="4975225"/>
            <a:ext cx="1893887" cy="3937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CEC3EA03-0BA9-DF4F-A0F2-571C6019C342}"/>
              </a:ext>
            </a:extLst>
          </p:cNvPr>
          <p:cNvCxnSpPr>
            <a:endCxn id="31761" idx="1"/>
          </p:cNvCxnSpPr>
          <p:nvPr/>
        </p:nvCxnSpPr>
        <p:spPr>
          <a:xfrm>
            <a:off x="7064376" y="2771776"/>
            <a:ext cx="1539875" cy="47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pole tekstowe 29">
            <a:extLst>
              <a:ext uri="{FF2B5EF4-FFF2-40B4-BE49-F238E27FC236}">
                <a16:creationId xmlns:a16="http://schemas.microsoft.com/office/drawing/2014/main" id="{8E683E5A-9848-C248-9BD7-0D16D51F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1" y="2452688"/>
            <a:ext cx="2028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Kompetencje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odpowiedzialności</a:t>
            </a:r>
          </a:p>
        </p:txBody>
      </p:sp>
      <p:pic>
        <p:nvPicPr>
          <p:cNvPr id="31762" name="Obraz 2">
            <a:extLst>
              <a:ext uri="{FF2B5EF4-FFF2-40B4-BE49-F238E27FC236}">
                <a16:creationId xmlns:a16="http://schemas.microsoft.com/office/drawing/2014/main" id="{6E4604A9-440C-5849-9FD5-35649BCF6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63" y="5765800"/>
            <a:ext cx="86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CFD707E7-3B27-5349-BD78-345D7E6FF57E}"/>
              </a:ext>
            </a:extLst>
          </p:cNvPr>
          <p:cNvCxnSpPr/>
          <p:nvPr/>
        </p:nvCxnSpPr>
        <p:spPr>
          <a:xfrm flipV="1">
            <a:off x="7064376" y="1108075"/>
            <a:ext cx="2163763" cy="127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pole tekstowe 24">
            <a:extLst>
              <a:ext uri="{FF2B5EF4-FFF2-40B4-BE49-F238E27FC236}">
                <a16:creationId xmlns:a16="http://schemas.microsoft.com/office/drawing/2014/main" id="{C33F3840-78B2-9E45-B7F9-CEADB7102F1E}"/>
              </a:ext>
            </a:extLst>
          </p:cNvPr>
          <p:cNvSpPr txBox="1">
            <a:spLocks noChangeArrowheads="1"/>
          </p:cNvSpPr>
          <p:nvPr/>
        </p:nvSpPr>
        <p:spPr bwMode="auto">
          <a:xfrm rot="20935774">
            <a:off x="9082089" y="177800"/>
            <a:ext cx="1512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Spółki</a:t>
            </a:r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1769" name="Obraz 13">
            <a:extLst>
              <a:ext uri="{FF2B5EF4-FFF2-40B4-BE49-F238E27FC236}">
                <a16:creationId xmlns:a16="http://schemas.microsoft.com/office/drawing/2014/main" id="{A10437A6-1642-504F-9DB2-E57189FFF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75" y="660400"/>
            <a:ext cx="388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Obraz 38">
            <a:extLst>
              <a:ext uri="{FF2B5EF4-FFF2-40B4-BE49-F238E27FC236}">
                <a16:creationId xmlns:a16="http://schemas.microsoft.com/office/drawing/2014/main" id="{4317F2A1-EB24-5141-871F-A2AC3112D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9" y="668339"/>
            <a:ext cx="38893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36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Trzy wizje części prawdy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Struktura, podmioty, działy, odpowiedzialności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Procesy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Model finansowy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050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Notatki robocze z przed wielu lat (2005?). Do wykorzystania</a:t>
            </a:r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sypie.</a:t>
            </a:r>
            <a:br>
              <a:rPr lang="pl-PL" dirty="0"/>
            </a:br>
            <a:r>
              <a:rPr lang="pl-PL" dirty="0"/>
              <a:t>Zaobserwowano, </a:t>
            </a:r>
            <a:r>
              <a:rPr lang="pl-PL" b="1" i="1" dirty="0"/>
              <a:t>splątania</a:t>
            </a:r>
            <a:r>
              <a:rPr lang="pl-PL" dirty="0"/>
              <a:t> - elektrony nie zachowują się jak zakładano, że zachowuje się materia.</a:t>
            </a:r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t>Prawda (skoro jest opisem rzeczywistości) poszerza się o każdy nowy, nawet najgłupszy światopogląd.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tasiemce są pasożytami.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Ref: Wszystkie tasiemce są pasożytami.</a:t>
            </a:r>
          </a:p>
          <a:p>
            <a:pPr marL="0" indent="0">
              <a:buNone/>
            </a:pPr>
            <a:r>
              <a:rPr lang="pl-PL" dirty="0"/>
              <a:t>Wszystkie tasiemce są pasożytami,</a:t>
            </a:r>
            <a:br>
              <a:rPr lang="pl-PL" dirty="0"/>
            </a:br>
            <a:r>
              <a:rPr lang="pl-PL" dirty="0"/>
              <a:t>A szczególnie te uzbrojone,</a:t>
            </a:r>
            <a:br>
              <a:rPr lang="pl-PL" dirty="0"/>
            </a:br>
            <a:r>
              <a:rPr lang="pl-PL" dirty="0"/>
              <a:t>Kto nie ma tasiemca,</a:t>
            </a:r>
            <a:br>
              <a:rPr lang="pl-PL" dirty="0"/>
            </a:br>
            <a:r>
              <a:rPr lang="pl-PL" dirty="0"/>
              <a:t>Ten nie ma życia wewnętrznego.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br>
              <a:rPr lang="pl-PL" dirty="0"/>
            </a:br>
            <a:r>
              <a:rPr lang="pl-PL" dirty="0"/>
              <a:t>Ludzkiego układu trawiennego. </a:t>
            </a:r>
            <a:br>
              <a:rPr lang="pl-PL" dirty="0"/>
            </a:br>
            <a:r>
              <a:rPr lang="pl-PL"/>
              <a:t>Nie </a:t>
            </a:r>
            <a:r>
              <a:rPr lang="pl-PL" dirty="0"/>
              <a:t>posiada otworu gębowego</a:t>
            </a:r>
            <a:r>
              <a:rPr lang="pl-PL"/>
              <a:t>, </a:t>
            </a:r>
            <a:br>
              <a:rPr lang="pl-PL"/>
            </a:br>
            <a:r>
              <a:rPr lang="pl-PL"/>
              <a:t>Lecz </a:t>
            </a:r>
            <a:r>
              <a:rPr lang="pl-PL" dirty="0"/>
              <a:t>chłonie pokarm całą powierzchnią ciała.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9790176" y="4242816"/>
            <a:ext cx="2231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To chyba jest produkcji Ariusza.</a:t>
            </a:r>
          </a:p>
          <a:p>
            <a:r>
              <a:rPr lang="pl-PL" sz="1400" i="1" dirty="0"/>
              <a:t>Muzyka: psalm </a:t>
            </a:r>
            <a:r>
              <a:rPr lang="pl-PL" sz="1400" i="1" dirty="0" err="1"/>
              <a:t>resp</a:t>
            </a:r>
            <a:r>
              <a:rPr lang="pl-PL" sz="1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zbiór zdań, uważanych za prawdziwe a opisujących otaczającą rzeczywistość (w tym Boga</a:t>
            </a:r>
            <a:br>
              <a:rPr lang="pl-PL" sz="3200" dirty="0"/>
            </a:br>
            <a:r>
              <a:rPr lang="pl-PL" sz="3200" dirty="0"/>
              <a:t>i Jego relacje z rzeczywistością).</a:t>
            </a:r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Krytyka </a:t>
            </a:r>
            <a:r>
              <a:rPr lang="mr-IN" dirty="0"/>
              <a:t>–</a:t>
            </a:r>
            <a:r>
              <a:rPr lang="pl-PL" dirty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Kreacja </a:t>
            </a:r>
            <a:r>
              <a:rPr lang="mr-IN" dirty="0"/>
              <a:t>–</a:t>
            </a:r>
            <a:r>
              <a:rPr lang="pl-PL" dirty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Ostateczna weryfikacja (1Kor 13:12-13)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poznany. </a:t>
            </a:r>
            <a:r>
              <a:rPr lang="pl-PL" i="1" baseline="30000" dirty="0"/>
              <a:t>(13)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filozofii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dziejów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będzie, jaka jest moja nadzieja?</a:t>
            </a:r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KFC, o światopoglądach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jesień 2018, a więc w 2019 powtórka</a:t>
            </a:r>
          </a:p>
        </p:txBody>
      </p:sp>
    </p:spTree>
    <p:extLst>
      <p:ext uri="{BB962C8B-B14F-4D97-AF65-F5344CB8AC3E}">
        <p14:creationId xmlns:p14="http://schemas.microsoft.com/office/powerpoint/2010/main" val="1383157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1787</Words>
  <Application>Microsoft Macintosh PowerPoint</Application>
  <PresentationFormat>Panoramiczny</PresentationFormat>
  <Paragraphs>262</Paragraphs>
  <Slides>45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Mangal</vt:lpstr>
      <vt:lpstr>Wingdings</vt:lpstr>
      <vt:lpstr>Motyw pakietu Office</vt:lpstr>
      <vt:lpstr>Klasyfikacja światopoglądów</vt:lpstr>
      <vt:lpstr>KFC, 19 czerwca 2019</vt:lpstr>
      <vt:lpstr>Tożsamość czy działania?</vt:lpstr>
      <vt:lpstr>Światopogląd (Wikipedia ’2017)</vt:lpstr>
      <vt:lpstr>Światopogląd</vt:lpstr>
      <vt:lpstr>Budowanie światopoglądu</vt:lpstr>
      <vt:lpstr>Główne pytania filozofii</vt:lpstr>
      <vt:lpstr>Plan dziejów</vt:lpstr>
      <vt:lpstr>KFC, o światopoglądach</vt:lpstr>
      <vt:lpstr>Klasyfikacja światopoglądów</vt:lpstr>
      <vt:lpstr>Światopogląd – dyskusja definicji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Panteizm i teizm oraz główna różniąca je idea</vt:lpstr>
      <vt:lpstr>Panteizm i ateizm oraz główna różniąca je idea</vt:lpstr>
      <vt:lpstr>Panteizm trudno porównywać z czymkolwiek</vt:lpstr>
      <vt:lpstr>Teizm i ateizm</vt:lpstr>
      <vt:lpstr>Teizm i ateizm oraz główna różniąca je idea.</vt:lpstr>
      <vt:lpstr>Teizm</vt:lpstr>
      <vt:lpstr>Ateizm (materializm, naturalizm)</vt:lpstr>
      <vt:lpstr>Trzy podejścia wyznawców 3 światopoglądów</vt:lpstr>
      <vt:lpstr>Credo. Wyznanie wiary. Moja pierwotna dogmatyka</vt:lpstr>
      <vt:lpstr>koniec</vt:lpstr>
      <vt:lpstr>Obraz prawdy</vt:lpstr>
      <vt:lpstr>Przedsiębiorstwo</vt:lpstr>
      <vt:lpstr>Możliwe sposoby  opisu przedsiębiorstwa</vt:lpstr>
      <vt:lpstr>Trzy wizje części prawdy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Definicja</vt:lpstr>
      <vt:lpstr>Prawda i Światopogląd</vt:lpstr>
      <vt:lpstr>Ś i P jako zbiory zdań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81</cp:revision>
  <cp:lastPrinted>2019-06-19T15:48:48Z</cp:lastPrinted>
  <dcterms:created xsi:type="dcterms:W3CDTF">2018-05-18T15:30:11Z</dcterms:created>
  <dcterms:modified xsi:type="dcterms:W3CDTF">2020-05-10T12:39:56Z</dcterms:modified>
</cp:coreProperties>
</file>